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3" d="100"/>
          <a:sy n="93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ETF Online Competition System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Baze podataka, 2017/2018</a:t>
            </a:r>
          </a:p>
          <a:p>
            <a:r>
              <a:rPr lang="en-US" smtClean="0"/>
              <a:t>Tim 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96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 – Android aplikacija</a:t>
            </a:r>
            <a:endParaRPr lang="en-US"/>
          </a:p>
        </p:txBody>
      </p:sp>
      <p:pic>
        <p:nvPicPr>
          <p:cNvPr id="4" name="ETF_OCS_Androi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3892" y="1270000"/>
            <a:ext cx="3071684" cy="5530389"/>
          </a:xfrm>
        </p:spPr>
      </p:pic>
    </p:spTree>
    <p:extLst>
      <p:ext uri="{BB962C8B-B14F-4D97-AF65-F5344CB8AC3E}">
        <p14:creationId xmlns:p14="http://schemas.microsoft.com/office/powerpoint/2010/main" val="387714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Problemi s bazom podataka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Primjer: Transakcija kod polaganja testa pravi lock nad tabelama:</a:t>
            </a:r>
          </a:p>
          <a:p>
            <a:pPr lvl="1"/>
            <a:r>
              <a:rPr lang="en-US" smtClean="0"/>
              <a:t>ScheduledTestResult, Answer</a:t>
            </a:r>
            <a:r>
              <a:rPr lang="en-US" smtClean="0"/>
              <a:t>, </a:t>
            </a:r>
            <a:r>
              <a:rPr lang="en-US" smtClean="0"/>
              <a:t>Answer_PredefinedAnswer</a:t>
            </a:r>
          </a:p>
          <a:p>
            <a:pPr lvl="1"/>
            <a:r>
              <a:rPr lang="en-US" smtClean="0"/>
              <a:t>Question, ScheduledTest, TestSetup</a:t>
            </a:r>
            <a:endParaRPr lang="en-US" smtClean="0"/>
          </a:p>
          <a:p>
            <a:r>
              <a:rPr lang="en-US" smtClean="0"/>
              <a:t>Onemogucava pristup tim tabelama dok transakcija traje</a:t>
            </a:r>
          </a:p>
          <a:p>
            <a:pPr marL="0" indent="0">
              <a:buNone/>
            </a:pPr>
            <a:endParaRPr lang="en-US" smtClean="0"/>
          </a:p>
          <a:p>
            <a:r>
              <a:rPr lang="en-US" smtClean="0"/>
              <a:t>Sta bi bilo da se neke tabele nalaze u bazi podataka na drugom serveru?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94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Analiza i optimizacija upita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60589"/>
            <a:ext cx="9298873" cy="4527887"/>
          </a:xfrm>
        </p:spPr>
        <p:txBody>
          <a:bodyPr/>
          <a:lstStyle/>
          <a:p>
            <a:r>
              <a:rPr lang="en-US"/>
              <a:t>Django </a:t>
            </a:r>
            <a:r>
              <a:rPr lang="en-US" smtClean="0"/>
              <a:t>ORM, </a:t>
            </a:r>
            <a:r>
              <a:rPr lang="en-US"/>
              <a:t>koji se koristi u </a:t>
            </a:r>
            <a:r>
              <a:rPr lang="en-US" smtClean="0"/>
              <a:t>projektu, </a:t>
            </a:r>
            <a:r>
              <a:rPr lang="en-US"/>
              <a:t>pri svakom pristupanju polju </a:t>
            </a:r>
            <a:r>
              <a:rPr lang="en-US" smtClean="0"/>
              <a:t>objekta </a:t>
            </a:r>
            <a:r>
              <a:rPr lang="en-US"/>
              <a:t>koje referencira drugi entitet iz baze podataka, </a:t>
            </a:r>
            <a:r>
              <a:rPr lang="en-US" smtClean="0"/>
              <a:t>napraviti ce </a:t>
            </a:r>
            <a:r>
              <a:rPr lang="en-US"/>
              <a:t>novi upit na </a:t>
            </a:r>
            <a:r>
              <a:rPr lang="en-US" smtClean="0"/>
              <a:t>bazu. Primjer:</a:t>
            </a:r>
          </a:p>
          <a:p>
            <a:pPr lvl="1"/>
            <a:r>
              <a:rPr lang="en-US"/>
              <a:t>SELECT "api_scheduledtest"."id</a:t>
            </a:r>
            <a:r>
              <a:rPr lang="en-US" smtClean="0"/>
              <a:t>", </a:t>
            </a:r>
            <a:r>
              <a:rPr lang="en-US"/>
              <a:t>"api_scheduledtest</a:t>
            </a:r>
            <a:r>
              <a:rPr lang="en-US" smtClean="0"/>
              <a:t>".“testsetupid" </a:t>
            </a:r>
            <a:br>
              <a:rPr lang="en-US" smtClean="0"/>
            </a:br>
            <a:r>
              <a:rPr lang="en-US" smtClean="0"/>
              <a:t>FROM </a:t>
            </a:r>
            <a:r>
              <a:rPr lang="en-US"/>
              <a:t>"api_scheduledtest"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WHERE </a:t>
            </a:r>
            <a:r>
              <a:rPr lang="en-US"/>
              <a:t>"api_scheduledtest"."id" = 3; </a:t>
            </a:r>
            <a:endParaRPr lang="en-US" smtClean="0"/>
          </a:p>
          <a:p>
            <a:pPr lvl="1"/>
            <a:r>
              <a:rPr lang="en-US"/>
              <a:t>SELECT "api_testsetup"."id</a:t>
            </a:r>
            <a:r>
              <a:rPr lang="en-US" smtClean="0"/>
              <a:t>" </a:t>
            </a:r>
            <a:br>
              <a:rPr lang="en-US" smtClean="0"/>
            </a:br>
            <a:r>
              <a:rPr lang="en-US" smtClean="0"/>
              <a:t>FROM </a:t>
            </a:r>
            <a:r>
              <a:rPr lang="en-US"/>
              <a:t>"api_testsetup"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WHERE </a:t>
            </a:r>
            <a:r>
              <a:rPr lang="en-US"/>
              <a:t>"api_testsetup"."id" IN (1</a:t>
            </a:r>
            <a:r>
              <a:rPr lang="en-US" smtClean="0"/>
              <a:t>);</a:t>
            </a:r>
          </a:p>
          <a:p>
            <a:pPr marL="457200" lvl="1" indent="0">
              <a:buNone/>
            </a:pPr>
            <a:endParaRPr lang="en-US" smtClean="0"/>
          </a:p>
          <a:p>
            <a:pPr lvl="1"/>
            <a:r>
              <a:rPr lang="en-US"/>
              <a:t>SELECT "api_scheduledtest"."id", "api_testsetup"."id",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FROM </a:t>
            </a:r>
            <a:r>
              <a:rPr lang="en-US"/>
              <a:t>"api_scheduledtest"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INNER </a:t>
            </a:r>
            <a:r>
              <a:rPr lang="en-US"/>
              <a:t>JOIN "api_testsetup"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ON </a:t>
            </a:r>
            <a:r>
              <a:rPr lang="en-US"/>
              <a:t>( "api_scheduledtest"."test_setup_id" = "api_testsetup"."id" )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WHERE </a:t>
            </a:r>
            <a:r>
              <a:rPr lang="en-US"/>
              <a:t>"api_scheduledtest"."id" = 3;</a:t>
            </a:r>
          </a:p>
        </p:txBody>
      </p:sp>
    </p:spTree>
    <p:extLst>
      <p:ext uri="{BB962C8B-B14F-4D97-AF65-F5344CB8AC3E}">
        <p14:creationId xmlns:p14="http://schemas.microsoft.com/office/powerpoint/2010/main" val="3103986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Zakljucak i ocjena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Sta je lose?</a:t>
            </a:r>
          </a:p>
          <a:p>
            <a:pPr lvl="1"/>
            <a:r>
              <a:rPr lang="en-US" smtClean="0"/>
              <a:t>Previse kompleksan projekat sa slabim fokusom na osnovne koncepte predmeta – nismo mnogo naucili </a:t>
            </a:r>
            <a:r>
              <a:rPr lang="en-US" smtClean="0">
                <a:sym typeface="Wingdings" panose="05000000000000000000" pitchFamily="2" charset="2"/>
              </a:rPr>
              <a:t> (ostali projekti dosta </a:t>
            </a:r>
            <a:r>
              <a:rPr lang="en-US" smtClean="0">
                <a:sym typeface="Wingdings" panose="05000000000000000000" pitchFamily="2" charset="2"/>
              </a:rPr>
              <a:t>korisniji)</a:t>
            </a:r>
            <a:endParaRPr lang="en-US" smtClean="0"/>
          </a:p>
          <a:p>
            <a:pPr lvl="1"/>
            <a:r>
              <a:rPr lang="en-US" smtClean="0"/>
              <a:t>Manjag </a:t>
            </a:r>
            <a:r>
              <a:rPr lang="en-US" smtClean="0"/>
              <a:t>konkretnog rada s bazom – integracija, distribuirane transakcije itd.</a:t>
            </a:r>
          </a:p>
          <a:p>
            <a:pPr lvl="1"/>
            <a:r>
              <a:rPr lang="en-US" smtClean="0"/>
              <a:t>Projekat je mogao biti preciznije definisan, u smislu da je prilagodjen gradivu predmeta</a:t>
            </a:r>
            <a:endParaRPr lang="en-US" smtClean="0"/>
          </a:p>
          <a:p>
            <a:r>
              <a:rPr lang="en-US" smtClean="0"/>
              <a:t>Sta je dobro?</a:t>
            </a:r>
          </a:p>
          <a:p>
            <a:pPr lvl="1"/>
            <a:r>
              <a:rPr lang="en-US" smtClean="0"/>
              <a:t>Iskustvo</a:t>
            </a:r>
          </a:p>
          <a:p>
            <a:pPr lvl="1"/>
            <a:r>
              <a:rPr lang="en-US" smtClean="0"/>
              <a:t>Nove tehnologije</a:t>
            </a:r>
          </a:p>
          <a:p>
            <a:pPr lvl="1"/>
            <a:r>
              <a:rPr lang="en-US" smtClean="0"/>
              <a:t>Fokus na prakticnom radu umjesto na pisanju iste dokumentacije koja se vec pisala nekoliko puta na ostalim predmetima</a:t>
            </a:r>
          </a:p>
          <a:p>
            <a:r>
              <a:rPr lang="en-US" smtClean="0"/>
              <a:t>Ocjena: 7/10</a:t>
            </a:r>
          </a:p>
        </p:txBody>
      </p:sp>
    </p:spTree>
    <p:extLst>
      <p:ext uri="{BB962C8B-B14F-4D97-AF65-F5344CB8AC3E}">
        <p14:creationId xmlns:p14="http://schemas.microsoft.com/office/powerpoint/2010/main" val="631772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044" y="2325384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7200" smtClean="0"/>
              <a:t>Pitanja?</a:t>
            </a:r>
            <a:endParaRPr lang="en-US" sz="720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54044" y="5457288"/>
            <a:ext cx="8596668" cy="6352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smtClean="0"/>
              <a:t>Hvala na paznji!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852090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Uvod u temu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Online Competition System je proizasao iz potrebe da se automatizuje i olaksa process organizacije svih vrsta takmicenja na Elektrotehnickom fakultetu u Sarajevu.</a:t>
            </a:r>
          </a:p>
          <a:p>
            <a:r>
              <a:rPr lang="en-US" smtClean="0"/>
              <a:t>Ukljucuje:</a:t>
            </a:r>
          </a:p>
          <a:p>
            <a:pPr lvl="1"/>
            <a:r>
              <a:rPr lang="en-US" smtClean="0"/>
              <a:t>Kreiranje takmicenja (to mogu biti i ispiti na ETF Sarajevo)</a:t>
            </a:r>
          </a:p>
          <a:p>
            <a:pPr lvl="1"/>
            <a:r>
              <a:rPr lang="en-US" smtClean="0"/>
              <a:t>Online pristup studenta takmicenju i polaganje</a:t>
            </a:r>
          </a:p>
          <a:p>
            <a:pPr lvl="1"/>
            <a:r>
              <a:rPr lang="en-US" smtClean="0"/>
              <a:t>Pregled vlastitih rezultata</a:t>
            </a:r>
          </a:p>
          <a:p>
            <a:pPr lvl="1"/>
            <a:r>
              <a:rPr lang="en-US" smtClean="0"/>
              <a:t>Razne analize i statistike po odredjenim parametrima</a:t>
            </a:r>
          </a:p>
        </p:txBody>
      </p:sp>
    </p:spTree>
    <p:extLst>
      <p:ext uri="{BB962C8B-B14F-4D97-AF65-F5344CB8AC3E}">
        <p14:creationId xmlns:p14="http://schemas.microsoft.com/office/powerpoint/2010/main" val="1917965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ETF Online Competition 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Uloge: Administrator, Moderator, Recenzent, Student (Takmicar)</a:t>
            </a:r>
          </a:p>
          <a:p>
            <a:r>
              <a:rPr lang="en-US" smtClean="0"/>
              <a:t>Potpuna kontrola nad podacima u Admin panelu (predmeti, takmicenja, korisnici itd.)</a:t>
            </a:r>
          </a:p>
          <a:p>
            <a:r>
              <a:rPr lang="en-US" smtClean="0"/>
              <a:t>Kreiranje template-a takmicenja</a:t>
            </a:r>
          </a:p>
          <a:p>
            <a:r>
              <a:rPr lang="en-US" smtClean="0"/>
              <a:t>Organizovanje takmicenja</a:t>
            </a:r>
          </a:p>
          <a:p>
            <a:r>
              <a:rPr lang="en-US" smtClean="0"/>
              <a:t>Polaganje i pregled rezultata testova</a:t>
            </a:r>
          </a:p>
          <a:p>
            <a:r>
              <a:rPr lang="en-US" smtClean="0"/>
              <a:t>Manuelno pregledanje i ocjenjivanje testova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148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Tehnologija i arhitektura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4305632" cy="1938800"/>
          </a:xfrm>
        </p:spPr>
        <p:txBody>
          <a:bodyPr>
            <a:normAutofit fontScale="92500" lnSpcReduction="20000"/>
          </a:bodyPr>
          <a:lstStyle/>
          <a:p>
            <a:r>
              <a:rPr lang="en-US" smtClean="0"/>
              <a:t>Tech stack:</a:t>
            </a:r>
          </a:p>
          <a:p>
            <a:pPr lvl="1"/>
            <a:r>
              <a:rPr lang="en-US" smtClean="0"/>
              <a:t>BE: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</a:rPr>
              <a:t>Django 1.11</a:t>
            </a:r>
            <a:r>
              <a:rPr lang="en-US" smtClean="0"/>
              <a:t> </a:t>
            </a:r>
          </a:p>
          <a:p>
            <a:pPr lvl="2"/>
            <a:r>
              <a:rPr lang="en-US" smtClean="0">
                <a:solidFill>
                  <a:srgbClr val="FF0000"/>
                </a:solidFill>
              </a:rPr>
              <a:t>Django Rest Framework 3</a:t>
            </a:r>
          </a:p>
          <a:p>
            <a:pPr lvl="1"/>
            <a:r>
              <a:rPr lang="en-US" smtClean="0"/>
              <a:t>FE: </a:t>
            </a:r>
            <a:r>
              <a:rPr lang="en-US" smtClean="0">
                <a:solidFill>
                  <a:srgbClr val="FF0000"/>
                </a:solidFill>
              </a:rPr>
              <a:t>Angular 2</a:t>
            </a:r>
          </a:p>
          <a:p>
            <a:pPr lvl="1"/>
            <a:r>
              <a:rPr lang="en-US" smtClean="0"/>
              <a:t>Android: </a:t>
            </a:r>
            <a:r>
              <a:rPr lang="en-US" smtClean="0">
                <a:solidFill>
                  <a:schemeClr val="tx1"/>
                </a:solidFill>
              </a:rPr>
              <a:t>Android 8.0 (API 26)</a:t>
            </a:r>
          </a:p>
          <a:p>
            <a:pPr lvl="1"/>
            <a:r>
              <a:rPr lang="en-US" smtClean="0"/>
              <a:t>Database: SQLite3, PostgreSQL</a:t>
            </a:r>
            <a:endParaRPr lang="en-US"/>
          </a:p>
          <a:p>
            <a:pPr lvl="1"/>
            <a:endParaRPr lang="en-US" smtClean="0">
              <a:solidFill>
                <a:schemeClr val="tx1"/>
              </a:solidFill>
            </a:endParaRPr>
          </a:p>
          <a:p>
            <a:pPr lvl="1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726" y="1691241"/>
            <a:ext cx="418147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934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Logicka struktura</a:t>
            </a:r>
            <a:endParaRPr lang="en-US"/>
          </a:p>
        </p:txBody>
      </p:sp>
      <p:pic>
        <p:nvPicPr>
          <p:cNvPr id="2052" name="Picture 4" descr="https://lh6.googleusercontent.com/_JZ365HE98f9nkUUy-R9zm7hLmrAG-lkTSL9nwn71pN1lZOSLOzsH6sjdNZW3d2N87bm714rpiWzk_wW7B1R-JagQZ34IzjhwE_2g7p8yMGf68cSjIJvjCiTwQXZ_HWWOyV6dT_U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773" y="1667428"/>
            <a:ext cx="9009790" cy="4579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4087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Tok podataka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82495"/>
            <a:ext cx="8097315" cy="454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88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Baza podataka</a:t>
            </a:r>
            <a:endParaRPr lang="en-US"/>
          </a:p>
        </p:txBody>
      </p:sp>
      <p:pic>
        <p:nvPicPr>
          <p:cNvPr id="1026" name="Picture 2" descr="ETF Online Competition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532" y="1842088"/>
            <a:ext cx="7316073" cy="416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21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 – Web aplikacija</a:t>
            </a:r>
            <a:endParaRPr lang="en-US"/>
          </a:p>
        </p:txBody>
      </p:sp>
      <p:pic>
        <p:nvPicPr>
          <p:cNvPr id="4" name="ETF_OCS_-_B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187807"/>
            <a:ext cx="9578172" cy="5472921"/>
          </a:xfrm>
        </p:spPr>
      </p:pic>
    </p:spTree>
    <p:extLst>
      <p:ext uri="{BB962C8B-B14F-4D97-AF65-F5344CB8AC3E}">
        <p14:creationId xmlns:p14="http://schemas.microsoft.com/office/powerpoint/2010/main" val="149950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 – Web aplikacija</a:t>
            </a:r>
            <a:endParaRPr lang="en-US"/>
          </a:p>
        </p:txBody>
      </p:sp>
      <p:pic>
        <p:nvPicPr>
          <p:cNvPr id="4" name="ETF_OCS_F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9001" y="1270000"/>
            <a:ext cx="9711736" cy="5549239"/>
          </a:xfrm>
        </p:spPr>
      </p:pic>
    </p:spTree>
    <p:extLst>
      <p:ext uri="{BB962C8B-B14F-4D97-AF65-F5344CB8AC3E}">
        <p14:creationId xmlns:p14="http://schemas.microsoft.com/office/powerpoint/2010/main" val="326383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261</TotalTime>
  <Words>342</Words>
  <Application>Microsoft Office PowerPoint</Application>
  <PresentationFormat>Widescreen</PresentationFormat>
  <Paragraphs>55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Trebuchet MS</vt:lpstr>
      <vt:lpstr>Wingdings</vt:lpstr>
      <vt:lpstr>Wingdings 3</vt:lpstr>
      <vt:lpstr>Facet</vt:lpstr>
      <vt:lpstr>ETF Online Competition System</vt:lpstr>
      <vt:lpstr>Uvod u temu</vt:lpstr>
      <vt:lpstr>ETF Online Competition System</vt:lpstr>
      <vt:lpstr>Tehnologija i arhitektura</vt:lpstr>
      <vt:lpstr>Logicka struktura</vt:lpstr>
      <vt:lpstr>Tok podataka</vt:lpstr>
      <vt:lpstr>Baza podataka</vt:lpstr>
      <vt:lpstr>Demo – Web aplikacija</vt:lpstr>
      <vt:lpstr>Demo – Web aplikacija</vt:lpstr>
      <vt:lpstr>Demo – Android aplikacija</vt:lpstr>
      <vt:lpstr>Problemi s bazom podataka</vt:lpstr>
      <vt:lpstr>Analiza i optimizacija upita</vt:lpstr>
      <vt:lpstr>Zakljucak i ocjena</vt:lpstr>
      <vt:lpstr>Pitanja?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ETF Online Competition System</dc:title>
  <dc:creator>Windows User</dc:creator>
  <cp:lastModifiedBy>Windows User</cp:lastModifiedBy>
  <cp:revision>17</cp:revision>
  <dcterms:created xsi:type="dcterms:W3CDTF">2018-01-14T10:47:21Z</dcterms:created>
  <dcterms:modified xsi:type="dcterms:W3CDTF">2018-01-16T21:12:18Z</dcterms:modified>
</cp:coreProperties>
</file>

<file path=docProps/thumbnail.jpeg>
</file>